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2.wmf" ContentType="image/x-wmf"/>
  <Override PartName="/ppt/media/image8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3.jpeg" ContentType="image/jpeg"/>
  <Override PartName="/ppt/media/image15.png" ContentType="image/png"/>
  <Override PartName="/ppt/media/image4.jpeg" ContentType="image/jpeg"/>
  <Override PartName="/ppt/media/image2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wmf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10" descr=""/>
          <p:cNvPicPr/>
          <p:nvPr/>
        </p:nvPicPr>
        <p:blipFill>
          <a:blip r:embed="rId2"/>
          <a:stretch/>
        </p:blipFill>
        <p:spPr>
          <a:xfrm>
            <a:off x="0" y="2880"/>
            <a:ext cx="12187800" cy="4077720"/>
          </a:xfrm>
          <a:prstGeom prst="rect">
            <a:avLst/>
          </a:prstGeom>
          <a:ln w="0">
            <a:noFill/>
          </a:ln>
        </p:spPr>
      </p:pic>
      <p:sp>
        <p:nvSpPr>
          <p:cNvPr id="1" name="Rectangle 7"/>
          <p:cNvSpPr/>
          <p:nvPr/>
        </p:nvSpPr>
        <p:spPr>
          <a:xfrm>
            <a:off x="6120" y="0"/>
            <a:ext cx="12187800" cy="3971520"/>
          </a:xfrm>
          <a:prstGeom prst="rect">
            <a:avLst/>
          </a:prstGeom>
          <a:solidFill>
            <a:srgbClr val="282362">
              <a:alpha val="85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6"/>
          <p:cNvSpPr/>
          <p:nvPr/>
        </p:nvSpPr>
        <p:spPr>
          <a:xfrm>
            <a:off x="0" y="3972600"/>
            <a:ext cx="12187800" cy="313920"/>
          </a:xfrm>
          <a:prstGeom prst="rect">
            <a:avLst/>
          </a:prstGeom>
          <a:solidFill>
            <a:srgbClr val="8ec6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8"/>
          <p:cNvSpPr/>
          <p:nvPr/>
        </p:nvSpPr>
        <p:spPr>
          <a:xfrm>
            <a:off x="0" y="4856400"/>
            <a:ext cx="12187800" cy="2000520"/>
          </a:xfrm>
          <a:prstGeom prst="rect">
            <a:avLst/>
          </a:prstGeom>
          <a:solidFill>
            <a:srgbClr val="5461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Image 15" descr=""/>
          <p:cNvPicPr/>
          <p:nvPr/>
        </p:nvPicPr>
        <p:blipFill>
          <a:blip r:embed="rId3"/>
          <a:stretch/>
        </p:blipFill>
        <p:spPr>
          <a:xfrm>
            <a:off x="10161360" y="4340880"/>
            <a:ext cx="1685160" cy="461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11" descr=""/>
          <p:cNvPicPr/>
          <p:nvPr/>
        </p:nvPicPr>
        <p:blipFill>
          <a:blip r:embed="rId2"/>
          <a:stretch/>
        </p:blipFill>
        <p:spPr>
          <a:xfrm>
            <a:off x="0" y="0"/>
            <a:ext cx="2070720" cy="685692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" y="0"/>
            <a:ext cx="2226600" cy="6856920"/>
          </a:xfrm>
          <a:prstGeom prst="rect">
            <a:avLst/>
          </a:prstGeom>
          <a:solidFill>
            <a:srgbClr val="282362">
              <a:alpha val="85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Image 15" descr=""/>
          <p:cNvPicPr/>
          <p:nvPr/>
        </p:nvPicPr>
        <p:blipFill>
          <a:blip r:embed="rId3"/>
          <a:stretch/>
        </p:blipFill>
        <p:spPr>
          <a:xfrm>
            <a:off x="8888400" y="3126960"/>
            <a:ext cx="2786040" cy="336600"/>
          </a:xfrm>
          <a:prstGeom prst="rect">
            <a:avLst/>
          </a:prstGeom>
          <a:ln w="0">
            <a:noFill/>
          </a:ln>
        </p:spPr>
      </p:pic>
      <p:sp>
        <p:nvSpPr>
          <p:cNvPr id="46" name="Rectangle 6"/>
          <p:cNvSpPr/>
          <p:nvPr/>
        </p:nvSpPr>
        <p:spPr>
          <a:xfrm>
            <a:off x="2071800" y="0"/>
            <a:ext cx="446040" cy="6856920"/>
          </a:xfrm>
          <a:prstGeom prst="rect">
            <a:avLst/>
          </a:prstGeom>
          <a:solidFill>
            <a:srgbClr val="8ec6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Rectangle 8"/>
          <p:cNvSpPr/>
          <p:nvPr/>
        </p:nvSpPr>
        <p:spPr>
          <a:xfrm>
            <a:off x="3283920" y="0"/>
            <a:ext cx="8903160" cy="6856920"/>
          </a:xfrm>
          <a:prstGeom prst="rect">
            <a:avLst/>
          </a:prstGeom>
          <a:solidFill>
            <a:srgbClr val="5461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Image 12" descr=""/>
          <p:cNvPicPr/>
          <p:nvPr/>
        </p:nvPicPr>
        <p:blipFill>
          <a:blip r:embed="rId4"/>
          <a:stretch/>
        </p:blipFill>
        <p:spPr>
          <a:xfrm rot="16200000">
            <a:off x="2145600" y="3218400"/>
            <a:ext cx="1510920" cy="4136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14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solidFill>
            <a:srgbClr val="5461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Rectangle 4"/>
          <p:cNvSpPr/>
          <p:nvPr/>
        </p:nvSpPr>
        <p:spPr>
          <a:xfrm>
            <a:off x="360" y="0"/>
            <a:ext cx="836640" cy="754200"/>
          </a:xfrm>
          <a:prstGeom prst="rect">
            <a:avLst/>
          </a:prstGeom>
          <a:solidFill>
            <a:srgbClr val="28236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Rectangle 6"/>
          <p:cNvSpPr/>
          <p:nvPr/>
        </p:nvSpPr>
        <p:spPr>
          <a:xfrm>
            <a:off x="704160" y="0"/>
            <a:ext cx="215640" cy="754200"/>
          </a:xfrm>
          <a:prstGeom prst="rect">
            <a:avLst/>
          </a:prstGeom>
          <a:solidFill>
            <a:srgbClr val="8ec6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Image 9" descr=""/>
          <p:cNvPicPr/>
          <p:nvPr/>
        </p:nvPicPr>
        <p:blipFill>
          <a:blip r:embed="rId2"/>
          <a:stretch/>
        </p:blipFill>
        <p:spPr>
          <a:xfrm>
            <a:off x="5474160" y="6381360"/>
            <a:ext cx="1238400" cy="3387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16" descr=""/>
          <p:cNvPicPr/>
          <p:nvPr/>
        </p:nvPicPr>
        <p:blipFill>
          <a:blip r:embed="rId2"/>
          <a:stretch/>
        </p:blipFill>
        <p:spPr>
          <a:xfrm>
            <a:off x="2622240" y="2122200"/>
            <a:ext cx="6536880" cy="1792440"/>
          </a:xfrm>
          <a:prstGeom prst="rect">
            <a:avLst/>
          </a:prstGeom>
          <a:ln w="0">
            <a:noFill/>
          </a:ln>
        </p:spPr>
      </p:pic>
      <p:pic>
        <p:nvPicPr>
          <p:cNvPr id="130" name="Image 7" descr="psi.png"/>
          <p:cNvPicPr/>
          <p:nvPr/>
        </p:nvPicPr>
        <p:blipFill>
          <a:blip r:embed="rId3"/>
          <a:stretch/>
        </p:blipFill>
        <p:spPr>
          <a:xfrm>
            <a:off x="5351760" y="4907880"/>
            <a:ext cx="1258200" cy="448560"/>
          </a:xfrm>
          <a:prstGeom prst="rect">
            <a:avLst/>
          </a:prstGeom>
          <a:ln w="0">
            <a:noFill/>
          </a:ln>
        </p:spPr>
      </p:pic>
      <p:pic>
        <p:nvPicPr>
          <p:cNvPr id="131" name="Image 19" descr="eawag.png"/>
          <p:cNvPicPr/>
          <p:nvPr/>
        </p:nvPicPr>
        <p:blipFill>
          <a:blip r:embed="rId4"/>
          <a:stretch/>
        </p:blipFill>
        <p:spPr>
          <a:xfrm>
            <a:off x="8607960" y="5636160"/>
            <a:ext cx="1962360" cy="489960"/>
          </a:xfrm>
          <a:prstGeom prst="rect">
            <a:avLst/>
          </a:prstGeom>
          <a:ln w="0">
            <a:noFill/>
          </a:ln>
        </p:spPr>
      </p:pic>
      <p:grpSp>
        <p:nvGrpSpPr>
          <p:cNvPr id="132" name="Groupe 19"/>
          <p:cNvGrpSpPr/>
          <p:nvPr/>
        </p:nvGrpSpPr>
        <p:grpSpPr>
          <a:xfrm>
            <a:off x="5294520" y="5499720"/>
            <a:ext cx="1949040" cy="635760"/>
            <a:chOff x="5294520" y="5499720"/>
            <a:chExt cx="1949040" cy="635760"/>
          </a:xfrm>
        </p:grpSpPr>
        <p:pic>
          <p:nvPicPr>
            <p:cNvPr id="133" name="Image 47" descr="wsl.png"/>
            <p:cNvPicPr/>
            <p:nvPr/>
          </p:nvPicPr>
          <p:blipFill>
            <a:blip r:embed="rId5"/>
            <a:stretch/>
          </p:blipFill>
          <p:spPr>
            <a:xfrm>
              <a:off x="5294520" y="5499720"/>
              <a:ext cx="567360" cy="5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4" name="ZoneTexte 48"/>
            <p:cNvSpPr/>
            <p:nvPr/>
          </p:nvSpPr>
          <p:spPr>
            <a:xfrm>
              <a:off x="5801760" y="5862960"/>
              <a:ext cx="144180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6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Eidg. Forschungsanstalt für Wald</a:t>
              </a:r>
              <a:endParaRPr b="0" lang="en-US" sz="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fr-FR" sz="600" spc="-1" strike="noStrike">
                  <a:solidFill>
                    <a:srgbClr val="000000"/>
                  </a:solidFill>
                  <a:latin typeface="Verdana"/>
                  <a:ea typeface="DejaVu Sans"/>
                </a:rPr>
                <a:t>Schnee und Landschaft WSL</a:t>
              </a:r>
              <a:endParaRPr b="0" lang="en-US" sz="600" spc="-1" strike="noStrike">
                <a:latin typeface="Arial"/>
              </a:endParaRPr>
            </a:p>
          </p:txBody>
        </p:sp>
      </p:grpSp>
      <p:pic>
        <p:nvPicPr>
          <p:cNvPr id="135" name="Image 22" descr=""/>
          <p:cNvPicPr/>
          <p:nvPr/>
        </p:nvPicPr>
        <p:blipFill>
          <a:blip r:embed="rId6"/>
          <a:stretch/>
        </p:blipFill>
        <p:spPr>
          <a:xfrm>
            <a:off x="8607960" y="4907880"/>
            <a:ext cx="2079360" cy="609480"/>
          </a:xfrm>
          <a:prstGeom prst="rect">
            <a:avLst/>
          </a:prstGeom>
          <a:ln w="0">
            <a:noFill/>
          </a:ln>
        </p:spPr>
      </p:pic>
      <p:pic>
        <p:nvPicPr>
          <p:cNvPr id="136" name="Image 46" descr=""/>
          <p:cNvPicPr/>
          <p:nvPr/>
        </p:nvPicPr>
        <p:blipFill>
          <a:blip r:embed="rId7"/>
          <a:stretch/>
        </p:blipFill>
        <p:spPr>
          <a:xfrm>
            <a:off x="2028240" y="4939560"/>
            <a:ext cx="1529640" cy="248040"/>
          </a:xfrm>
          <a:prstGeom prst="rect">
            <a:avLst/>
          </a:prstGeom>
          <a:ln w="0">
            <a:noFill/>
          </a:ln>
        </p:spPr>
      </p:pic>
      <p:pic>
        <p:nvPicPr>
          <p:cNvPr id="137" name="Image 5" descr="Une image contenant horloge, signe, dessin&#10;&#10;Description générée automatiquement"/>
          <p:cNvPicPr/>
          <p:nvPr/>
        </p:nvPicPr>
        <p:blipFill>
          <a:blip r:embed="rId8"/>
          <a:stretch/>
        </p:blipFill>
        <p:spPr>
          <a:xfrm>
            <a:off x="2244240" y="5577840"/>
            <a:ext cx="1131480" cy="48924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re 1"/>
          <p:cNvSpPr/>
          <p:nvPr/>
        </p:nvSpPr>
        <p:spPr>
          <a:xfrm>
            <a:off x="320760" y="4856400"/>
            <a:ext cx="1154592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Introduction of new Workflows in Renku CLI 1.0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Sous-titre 2"/>
          <p:cNvSpPr/>
          <p:nvPr/>
        </p:nvSpPr>
        <p:spPr>
          <a:xfrm>
            <a:off x="320760" y="5906520"/>
            <a:ext cx="1154592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Espace réservé du contenu 1_3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Titre 2_4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Hands 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200400" y="1644840"/>
            <a:ext cx="5079240" cy="3384000"/>
          </a:xfrm>
          <a:prstGeom prst="rect">
            <a:avLst/>
          </a:prstGeom>
          <a:ln w="0">
            <a:noFill/>
          </a:ln>
        </p:spPr>
      </p:pic>
      <p:sp>
        <p:nvSpPr>
          <p:cNvPr id="210" name=""/>
          <p:cNvSpPr/>
          <p:nvPr/>
        </p:nvSpPr>
        <p:spPr>
          <a:xfrm>
            <a:off x="2786400" y="5486400"/>
            <a:ext cx="59000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https://github.com/Panaetius/renku-cli-1.0.0-presentation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Espace réservé du contenu 1_4"/>
          <p:cNvSpPr/>
          <p:nvPr/>
        </p:nvSpPr>
        <p:spPr>
          <a:xfrm>
            <a:off x="1720800" y="287280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execute --provider Ralf answer-questions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Titre 2_5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re 1"/>
          <p:cNvSpPr/>
          <p:nvPr/>
        </p:nvSpPr>
        <p:spPr>
          <a:xfrm>
            <a:off x="3283920" y="0"/>
            <a:ext cx="8903160" cy="68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540000" tIns="45000" bIns="45000"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ffffff"/>
                </a:solidFill>
                <a:latin typeface="AlphaHeadlinePro-Bold"/>
                <a:ea typeface="DejaVu Sans"/>
              </a:rPr>
              <a:t>Previously on renku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-10800" y="0"/>
            <a:ext cx="12354480" cy="69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space réservé du contenu 1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Metadata store in commits 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Need to look at all commits to get a complete picture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Very slow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Workflows stored as CWL files 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No easy way of inspecting whats inside, very opaque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Can only be executed with CWL runner*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No easy way of modification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Not very useful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17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Internal data model tied to overall data model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Not robust towards changes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Titre 2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CLI Pre 1.0.0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-1440" y="-20520"/>
            <a:ext cx="1215972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re 1_0"/>
          <p:cNvSpPr/>
          <p:nvPr/>
        </p:nvSpPr>
        <p:spPr>
          <a:xfrm>
            <a:off x="3283920" y="0"/>
            <a:ext cx="8903160" cy="68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540000" tIns="45000" bIns="45000"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ffffff"/>
                </a:solidFill>
                <a:latin typeface="AlphaHeadlinePro-Bold"/>
                <a:ea typeface="DejaVu Sans"/>
              </a:rPr>
              <a:t>And now!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space réservé du contenu 1_0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Metadata stored in HEAD commit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Immediately available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Single source of truth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17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Data model gets transformed to Knowledge Graph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Free to change internal metadata without breaking things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17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82362"/>
                </a:solidFill>
                <a:latin typeface="Calibri"/>
                <a:ea typeface="DejaVu Sans"/>
              </a:rPr>
              <a:t>Workflows full stored in Renku format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Can be inspected, reused, modified, exported, etc.</a:t>
            </a:r>
            <a:endParaRPr b="0" lang="en-US" sz="20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Makes provenance useful beyond knowing what has happened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Titre 2_1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Improvements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re 2_0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Activities and Plans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924240" y="2899080"/>
            <a:ext cx="4505040" cy="190080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85800" y="2286000"/>
            <a:ext cx="2285280" cy="127260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429000" y="2286000"/>
            <a:ext cx="1828080" cy="10285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tretch/>
        </p:blipFill>
        <p:spPr>
          <a:xfrm>
            <a:off x="616320" y="4186800"/>
            <a:ext cx="1668960" cy="125136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5"/>
          <a:stretch/>
        </p:blipFill>
        <p:spPr>
          <a:xfrm>
            <a:off x="2514600" y="3886200"/>
            <a:ext cx="2761200" cy="15526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621000" y="6629400"/>
            <a:ext cx="2578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https://schweizerbrot.ch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2057400" y="1282680"/>
            <a:ext cx="38854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7772400" y="1282680"/>
            <a:ext cx="38854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Plan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10287000" y="2935800"/>
            <a:ext cx="1370880" cy="8658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5257800" y="2743200"/>
            <a:ext cx="1371240" cy="685440"/>
          </a:xfrm>
          <a:custGeom>
            <a:avLst/>
            <a:gdLst/>
            <a:ahLst/>
            <a:rect l="l" t="t" r="r" b="b"/>
            <a:pathLst>
              <a:path w="3811" h="1906">
                <a:moveTo>
                  <a:pt x="0" y="0"/>
                </a:moveTo>
                <a:lnTo>
                  <a:pt x="3810" y="1905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>
            <a:off x="5257800" y="4114800"/>
            <a:ext cx="1371240" cy="456840"/>
          </a:xfrm>
          <a:custGeom>
            <a:avLst/>
            <a:gdLst/>
            <a:ahLst/>
            <a:rect l="l" t="t" r="r" b="b"/>
            <a:pathLst>
              <a:path w="3811" h="1271">
                <a:moveTo>
                  <a:pt x="0" y="1270"/>
                </a:moveTo>
                <a:lnTo>
                  <a:pt x="3810" y="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>
            <a:off x="3200400" y="3429000"/>
            <a:ext cx="3428640" cy="228240"/>
          </a:xfrm>
          <a:custGeom>
            <a:avLst/>
            <a:gdLst/>
            <a:ahLst/>
            <a:rect l="l" t="t" r="r" b="b"/>
            <a:pathLst>
              <a:path w="9526" h="636">
                <a:moveTo>
                  <a:pt x="0" y="0"/>
                </a:moveTo>
                <a:lnTo>
                  <a:pt x="9525" y="635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2286000" y="3886200"/>
            <a:ext cx="4343040" cy="914040"/>
          </a:xfrm>
          <a:custGeom>
            <a:avLst/>
            <a:gdLst/>
            <a:ahLst/>
            <a:rect l="l" t="t" r="r" b="b"/>
            <a:pathLst>
              <a:path w="12066" h="2541">
                <a:moveTo>
                  <a:pt x="0" y="2540"/>
                </a:moveTo>
                <a:lnTo>
                  <a:pt x="12065" y="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space réservé du contenu 1_1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Titre 2_2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Under the Hood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68280" y="1040760"/>
            <a:ext cx="11520000" cy="504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space réservé du contenu 1_2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run --name my-plan -- &lt;command&gt;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Execute &lt;command&gt;, creating a Plan named my-plan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ls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Show Plans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compose new-plan-name plan1 plan2 …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Compose Plans together into bigger plans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execute --provider toil … my-plan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Execute a workflow using a provider plugin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iterate --map … my-plan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Execute a workflow repeatedly with differing values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renku workflow visualize &lt;path&gt;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Show a graph of how &lt;path&gt; was created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4" name="Titre 2_3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Commands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space réservé du contenu 1_5"/>
          <p:cNvSpPr/>
          <p:nvPr/>
        </p:nvSpPr>
        <p:spPr>
          <a:xfrm>
            <a:off x="837720" y="1276560"/>
            <a:ext cx="10511640" cy="48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Install toil plugin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pip install renku[toil]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Create a config for Slurm, e.g. config.yaml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Execute the workflow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282362"/>
                </a:solidFill>
                <a:highlight>
                  <a:srgbClr val="cccccc"/>
                </a:highlight>
                <a:latin typeface="Noto Sans Mono"/>
                <a:ea typeface="DejaVu Sans"/>
              </a:rPr>
              <a:t>TOIL_SLURM_ARGS="-A my_account --export=ALL" renku workflow execute -p toil -c config.yaml my_plan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8ec63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82362"/>
                </a:solidFill>
                <a:latin typeface="Calibri"/>
                <a:ea typeface="DejaVu Sans"/>
              </a:rPr>
              <a:t>More details at https://renku.readthedocs.io/projects/renku-python/en/latest/how-to-guides/hpc.html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Titre 2_6"/>
          <p:cNvSpPr/>
          <p:nvPr/>
        </p:nvSpPr>
        <p:spPr>
          <a:xfrm>
            <a:off x="1218960" y="0"/>
            <a:ext cx="1096884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lphaHeadlinePro-Bold"/>
                <a:ea typeface="DejaVu Sans"/>
              </a:rPr>
              <a:t>Renku on HPC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OfficialTemplate_SDSC_16-9</Template>
  <TotalTime>106</TotalTime>
  <Application>LibreOffice/7.1.8.1$Linux_X86_64 LibreOffice_project/10$Build-1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2019-11-18T09:46:13Z</dcterms:created>
  <dc:creator>SILVESTRI Cedric</dc:creator>
  <dc:description/>
  <dc:language>en-US</dc:language>
  <cp:lastModifiedBy/>
  <dcterms:modified xsi:type="dcterms:W3CDTF">2022-01-14T16:07:23Z</dcterms:modified>
  <cp:revision>12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r8>4</vt:r8>
  </property>
</Properties>
</file>